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07" r:id="rId2"/>
    <p:sldId id="332" r:id="rId3"/>
    <p:sldId id="331" r:id="rId4"/>
    <p:sldId id="326" r:id="rId5"/>
    <p:sldId id="346" r:id="rId6"/>
    <p:sldId id="330" r:id="rId7"/>
    <p:sldId id="337" r:id="rId8"/>
    <p:sldId id="338" r:id="rId9"/>
    <p:sldId id="348" r:id="rId10"/>
    <p:sldId id="349" r:id="rId11"/>
    <p:sldId id="343" r:id="rId12"/>
    <p:sldId id="335" r:id="rId13"/>
    <p:sldId id="339" r:id="rId14"/>
    <p:sldId id="336" r:id="rId15"/>
    <p:sldId id="333" r:id="rId16"/>
    <p:sldId id="340" r:id="rId17"/>
    <p:sldId id="341" r:id="rId18"/>
    <p:sldId id="342" r:id="rId19"/>
    <p:sldId id="344" r:id="rId20"/>
    <p:sldId id="347" r:id="rId21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16" autoAdjust="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7F14E-1118-40F5-94B8-1110F73B183E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948D7-EB54-482C-BF1C-4C75582204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71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1F93EA-A834-4224-9A96-31A0E37421B4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A321BC-FD63-437A-9492-6953240DB4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55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321BC-FD63-437A-9492-6953240DB49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321BC-FD63-437A-9492-6953240DB49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F837D9-2FC8-408B-8B03-3C81E36216C2}" type="datetimeFigureOut">
              <a:rPr lang="zh-TW" altLang="en-US" smtClean="0"/>
              <a:pPr/>
              <a:t>2014/8/13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C8CE74-DF09-429F-A249-81CF827ED5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hk/imgres?imgurl=http://www.learningaboutelectronics.com/images/Z-score-formula.png&amp;imgrefurl=http://www.learningaboutelectronics.com/Articles/Z-score-calculator.php&amp;h=144&amp;w=335&amp;tbnid=p0DIWTQz6GKySM:&amp;zoom=1&amp;docid=J3TkMH7RlpAqBM&amp;ei=yVXrU4v0CI7s8AWmv4CgCA&amp;tbm=isch&amp;ved=0CEAQMygLM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445624" cy="3960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Induction to </a:t>
            </a:r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assessing student learning</a:t>
            </a:r>
          </a:p>
          <a:p>
            <a:pPr algn="ctr">
              <a:buNone/>
            </a:pPr>
            <a:endParaRPr lang="en-US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Mr. Howard 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</a:rPr>
              <a:t>Sou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hhpsou@gmail.com</a:t>
            </a:r>
          </a:p>
          <a:p>
            <a:pPr>
              <a:buNone/>
            </a:pPr>
            <a:endParaRPr lang="en-US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Session 2</a:t>
            </a:r>
          </a:p>
          <a:p>
            <a:pPr>
              <a:buNone/>
            </a:pPr>
            <a:endParaRPr lang="en-US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Module 5: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Logo\FSTE\FSTE 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2" t="26523" r="12230" b="38223"/>
          <a:stretch/>
        </p:blipFill>
        <p:spPr bwMode="auto">
          <a:xfrm>
            <a:off x="2686" y="12540"/>
            <a:ext cx="3591264" cy="125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539552" y="5517232"/>
            <a:ext cx="8229600" cy="1011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Font typeface="Wingdings 3"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August 2014</a:t>
            </a:r>
          </a:p>
          <a:p>
            <a:pPr algn="r">
              <a:buFont typeface="Wingdings 3"/>
              <a:buNone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Federation for Self-financing Tertiary Education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CE74-DF09-429F-A249-81CF827ED56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9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Deviations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3" descr="http://geographyfieldwork.com/standa5.gif"/>
          <p:cNvPicPr>
            <a:picLocks noGrp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124744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945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What are the information and messages carried by a certificate? a result slip?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I am going to admit students into a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of studies, how can I make use of public examination results as a tool for selection?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If I am going to recruit a staff, how can I make use of public examination results as a tool for selection?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Reflection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b="1" dirty="0" smtClean="0">
                <a:effectLst/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en-US" altLang="zh-TW" sz="4800" b="1" dirty="0" smtClean="0">
                <a:effectLst/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zh-TW" sz="4800" b="1" dirty="0" smtClean="0">
                <a:effectLst/>
                <a:latin typeface="Times New Roman" pitchFamily="18" charset="0"/>
                <a:cs typeface="Times New Roman" pitchFamily="18" charset="0"/>
              </a:rPr>
              <a:t>a test</a:t>
            </a:r>
            <a:endParaRPr lang="zh-TW" altLang="en-US" sz="4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TW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- refers to the consistency of measurement;</a:t>
            </a:r>
          </a:p>
          <a:p>
            <a:pPr lvl="0"/>
            <a:endParaRPr lang="zh-TW" altLang="zh-TW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Validity - refers to whether the assessment measures what intended to measure. </a:t>
            </a:r>
          </a:p>
          <a:p>
            <a:endParaRPr lang="en-US" altLang="zh-TW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reliability and validity refer to the results obtained with an assessment instrument and </a:t>
            </a:r>
            <a:r>
              <a:rPr lang="en-US" altLang="zh-TW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the instrument itself.</a:t>
            </a:r>
          </a:p>
          <a:p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lvl="0"/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is primarily statistical</a:t>
            </a:r>
            <a:endParaRPr lang="zh-TW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TW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of estimating reliability</a:t>
            </a:r>
            <a:endParaRPr lang="zh-TW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Test-retest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(measure of stability)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Split-half method (measure of internal consistency)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Kuder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-Richardson method and coefficient Alpha (measure of internal consistency)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Inter-rater method (measure of consistency of rating)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validity – How well the sample of assessment tasks represents the domain of tasks to be measured</a:t>
            </a:r>
            <a:endParaRPr lang="zh-TW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validity – How well performance on the assessment can be interpreted as a meaningful measure of some characteristic or quality</a:t>
            </a:r>
            <a:endParaRPr lang="zh-TW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Test-Criterion Relationship – How well performance on the assessment predicts future performances or estimates current performance on some valued measures other than the test itself.</a:t>
            </a:r>
            <a:endParaRPr lang="zh-TW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Difficulty index:  the percentage of participants who get the item right</a:t>
            </a:r>
          </a:p>
          <a:p>
            <a:endParaRPr lang="en-US" altLang="zh-TW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Discriminating index: the degree to which it discriminate between students with high and low achievement.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an Item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 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P = (R/T) x 100%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        Where    P = Difficulty index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                      R = number of participants who </a:t>
            </a: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                            get the item right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                      T = total number of participants.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P = 100% implies the item is too easy (everyone get it right)</a:t>
            </a:r>
            <a:endParaRPr lang="zh-TW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P = 0% means the item is too difficult (no one get it right)</a:t>
            </a:r>
            <a:endParaRPr lang="zh-TW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 Usually, P = 0.4 – 0.8 is acceptable</a:t>
            </a:r>
            <a:endParaRPr lang="zh-TW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Difficulty index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D= (RU/T(U)) - (RL/T(L))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D = Discriminating index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RU = number of participants in the upper group who get the item right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RL = number of participants in the lower group who get the item right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T(U), T(L) = total number of participants in the upper and lower groups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Discriminating index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Upper group refers to participants whose scores of the whole paper are at the top 25%</a:t>
            </a:r>
          </a:p>
          <a:p>
            <a:endParaRPr lang="zh-TW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Lower group refers to participants whose scores of the whole paper are at the bottom 25%</a:t>
            </a:r>
            <a:endParaRPr lang="zh-TW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zh-TW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dirty="0" smtClean="0">
                <a:latin typeface="Times New Roman" pitchFamily="18" charset="0"/>
                <a:cs typeface="Times New Roman" pitchFamily="18" charset="0"/>
              </a:rPr>
              <a:t>Discriminating index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1 implies the item has high positive discrimination power (i.e. that all upper group participants get it right while all lower group participants get it wrong)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0 implies the item has no discrimination power (i.e. both the upper and lower group participants either all get it right or all get it wrong)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-1 implies the item has high negative discrimination power (i.e. the all upper group participants get it wrong while all lower group participants get it right)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Usually, D = 0.2 – 0.3 is acceptable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Discriminating index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Assessment is the collection of data for [educational] decision making.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 meaning of assessment, test and measurement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Two major categories of item types: Objective Test Items and Performance Tasks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Chosen of assessment tools will depend on the objectives of assessment (learning outcomes in achievement test)</a:t>
            </a:r>
          </a:p>
          <a:p>
            <a:pPr>
              <a:buFont typeface="Wingdings" pitchFamily="2" charset="2"/>
              <a:buChar char="Ø"/>
            </a:pP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Recap of Session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>
                <a:latin typeface="Times New Roman" pitchFamily="18" charset="0"/>
                <a:cs typeface="Times New Roman" pitchFamily="18" charset="0"/>
              </a:rPr>
              <a:t>Questions</a:t>
            </a:r>
          </a:p>
          <a:p>
            <a:r>
              <a:rPr lang="en-US" altLang="zh-TW" sz="4800" dirty="0" smtClean="0">
                <a:latin typeface="Times New Roman" pitchFamily="18" charset="0"/>
                <a:cs typeface="Times New Roman" pitchFamily="18" charset="0"/>
              </a:rPr>
              <a:t>Comments</a:t>
            </a:r>
          </a:p>
          <a:p>
            <a:r>
              <a:rPr lang="en-US" altLang="zh-TW" sz="4800" dirty="0" smtClean="0">
                <a:latin typeface="Times New Roman" pitchFamily="18" charset="0"/>
                <a:cs typeface="Times New Roman" pitchFamily="18" charset="0"/>
              </a:rPr>
              <a:t>Sharing of experiences</a:t>
            </a:r>
          </a:p>
          <a:p>
            <a:endParaRPr lang="en-US" altLang="zh-TW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4800" dirty="0" smtClean="0">
                <a:latin typeface="Times New Roman" pitchFamily="18" charset="0"/>
                <a:cs typeface="Times New Roman" pitchFamily="18" charset="0"/>
              </a:rPr>
              <a:t>are welcomed !!!</a:t>
            </a:r>
          </a:p>
          <a:p>
            <a:endParaRPr lang="en-US" altLang="zh-TW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61691"/>
              </p:ext>
            </p:extLst>
          </p:nvPr>
        </p:nvGraphicFramePr>
        <p:xfrm>
          <a:off x="457200" y="148113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4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Tools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Recall,</a:t>
                      </a:r>
                      <a:r>
                        <a:rPr kumimoji="0" lang="en-US" altLang="zh-TW" sz="26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Recognize, Identify</a:t>
                      </a: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 test items such as fill-in-the-blank, matching, labeling, or multiple-choice questions </a:t>
                      </a: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Interpret</a:t>
                      </a:r>
                      <a:r>
                        <a:rPr kumimoji="0" lang="en-US" altLang="zh-TW" sz="26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</a:t>
                      </a:r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Classify, Summarize</a:t>
                      </a:r>
                      <a:r>
                        <a:rPr kumimoji="0" lang="en-US" altLang="zh-TW" sz="26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Explain</a:t>
                      </a: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Papers, exams, problem sets, class discussions, or concept maps</a:t>
                      </a: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Analyze, Differentiate, Organize</a:t>
                      </a:r>
                      <a:b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26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Case studies, critiques, labs, papers, projects, debates, or concept maps</a:t>
                      </a:r>
                      <a:endParaRPr lang="zh-TW" altLang="en-US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 Assessment objectives with tools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Interpreting and using the results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Appraising the assessment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Administering the assessment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Assembling the assessment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Preparing relevant assessment tasks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Selecting appropriate assessment tools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Developing specifications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Determining the purpose of assessment</a:t>
            </a:r>
            <a:endParaRPr lang="zh-TW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effectLst/>
                <a:latin typeface="Times New Roman" pitchFamily="18" charset="0"/>
                <a:cs typeface="Times New Roman" pitchFamily="18" charset="0"/>
              </a:rPr>
              <a:t>The process of preparing, administering and using assessment </a:t>
            </a:r>
            <a:endParaRPr lang="zh-TW" altLang="en-US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a 10 minutes test on your own subject</a:t>
            </a:r>
          </a:p>
          <a:p>
            <a:pPr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should:</a:t>
            </a:r>
          </a:p>
          <a:p>
            <a:pPr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the purpose of assessment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specifications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appropriate assessment tools</a:t>
            </a:r>
            <a:endParaRPr lang="zh-TW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relevant assessment tasks</a:t>
            </a:r>
            <a:endParaRPr lang="zh-TW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zh-TW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Assignment of Session 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8CE74-DF09-429F-A249-81CF827ED56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TW" sz="3500" dirty="0" smtClean="0">
                <a:latin typeface="Times New Roman" pitchFamily="18" charset="0"/>
                <a:cs typeface="Times New Roman" pitchFamily="18" charset="0"/>
              </a:rPr>
              <a:t>Scoring of tests: norm, criteria or standard referencing?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3500" dirty="0" smtClean="0">
                <a:latin typeface="Times New Roman" pitchFamily="18" charset="0"/>
                <a:cs typeface="Times New Roman" pitchFamily="18" charset="0"/>
              </a:rPr>
              <a:t>Interpretation of assessment results: what information the end users (not the assessors) can get from assessment results?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3500" dirty="0" smtClean="0">
                <a:latin typeface="Times New Roman" pitchFamily="18" charset="0"/>
                <a:cs typeface="Times New Roman" pitchFamily="18" charset="0"/>
              </a:rPr>
              <a:t>Quality assurance of assessment: item level and test level</a:t>
            </a:r>
          </a:p>
          <a:p>
            <a:endParaRPr lang="zh-TW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of the 2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Session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b="1" i="1" dirty="0" smtClean="0">
                <a:latin typeface="Times New Roman" pitchFamily="18" charset="0"/>
                <a:cs typeface="Times New Roman" pitchFamily="18" charset="0"/>
              </a:rPr>
              <a:t>Norm-referenced tests (NRTs) 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are made to compare test takers to each other. 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b="1" i="1" dirty="0" smtClean="0">
                <a:latin typeface="Times New Roman" pitchFamily="18" charset="0"/>
                <a:cs typeface="Times New Roman" pitchFamily="18" charset="0"/>
              </a:rPr>
              <a:t>Criterion-referenced tests (CRTs)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 are intended to measure how well a person has learned a specific body of knowledge and skills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A recent variation of criterion-referenced testing is "</a:t>
            </a:r>
            <a:r>
              <a:rPr lang="en-US" altLang="zh-TW" sz="3000" b="1" i="1" dirty="0" smtClean="0">
                <a:latin typeface="Times New Roman" pitchFamily="18" charset="0"/>
                <a:cs typeface="Times New Roman" pitchFamily="18" charset="0"/>
              </a:rPr>
              <a:t>Standards-referenced testing (SRTs)" </a:t>
            </a:r>
            <a:r>
              <a:rPr lang="en-US" altLang="zh-TW" sz="3000" dirty="0" smtClean="0">
                <a:latin typeface="Times New Roman" pitchFamily="18" charset="0"/>
                <a:cs typeface="Times New Roman" pitchFamily="18" charset="0"/>
              </a:rPr>
              <a:t>which describes what students should know and be able to do in different subjects at various grade levels.</a:t>
            </a:r>
            <a:endParaRPr lang="zh-TW" altLang="zh-TW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3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000" dirty="0" smtClean="0">
                <a:effectLst/>
                <a:latin typeface="Times New Roman" pitchFamily="18" charset="0"/>
                <a:cs typeface="Times New Roman" pitchFamily="18" charset="0"/>
              </a:rPr>
              <a:t>Norm, Criterion and Standards referenced tests</a:t>
            </a:r>
            <a:endParaRPr lang="zh-TW" altLang="en-US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800" dirty="0" smtClean="0">
                <a:latin typeface="Times New Roman" pitchFamily="18" charset="0"/>
                <a:cs typeface="Times New Roman" pitchFamily="18" charset="0"/>
              </a:rPr>
              <a:t>What are the information conveyed by:</a:t>
            </a:r>
          </a:p>
          <a:p>
            <a:endParaRPr lang="en-US" altLang="zh-TW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Norm referencing test scores?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Criterion referencing test scores?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Standards referencing test scores?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Score</a:t>
            </a:r>
            <a:endParaRPr lang="zh-TW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內容版面配置區 6" descr="https://encrypted-tbn0.gstatic.com/images?q=tbn:ANd9GcT_OmVaMeonNfQSmqc-765JFkEBS9Wd9e4FNqzPg1MwieKIVnhQ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632848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5912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2221</TotalTime>
  <Words>681</Words>
  <Application>Microsoft Office PowerPoint</Application>
  <PresentationFormat>如螢幕大小 (4:3)</PresentationFormat>
  <Paragraphs>127</Paragraphs>
  <Slides>20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匯合</vt:lpstr>
      <vt:lpstr>Module 5:</vt:lpstr>
      <vt:lpstr>Brief Recap of Session 1</vt:lpstr>
      <vt:lpstr>Matching Assessment objectives with tools</vt:lpstr>
      <vt:lpstr>The process of preparing, administering and using assessment </vt:lpstr>
      <vt:lpstr>Your Assignment of Session 1</vt:lpstr>
      <vt:lpstr>Focus of the 2nd Session</vt:lpstr>
      <vt:lpstr>Norm, Criterion and Standards referenced tests</vt:lpstr>
      <vt:lpstr>PowerPoint 簡報</vt:lpstr>
      <vt:lpstr>Z Score</vt:lpstr>
      <vt:lpstr>Standard Deviations</vt:lpstr>
      <vt:lpstr>Questions for Reflection</vt:lpstr>
      <vt:lpstr>Quality of a test</vt:lpstr>
      <vt:lpstr>Reliability</vt:lpstr>
      <vt:lpstr>Validity</vt:lpstr>
      <vt:lpstr>Quality of an Item</vt:lpstr>
      <vt:lpstr>Difficulty index</vt:lpstr>
      <vt:lpstr>Discriminating index</vt:lpstr>
      <vt:lpstr>Discriminating index</vt:lpstr>
      <vt:lpstr>Discriminating index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public spending on education as % of total public spending</dc:title>
  <dc:creator>user</dc:creator>
  <cp:lastModifiedBy>Nathan</cp:lastModifiedBy>
  <cp:revision>94</cp:revision>
  <dcterms:created xsi:type="dcterms:W3CDTF">2014-06-02T08:35:19Z</dcterms:created>
  <dcterms:modified xsi:type="dcterms:W3CDTF">2014-08-14T01:29:58Z</dcterms:modified>
</cp:coreProperties>
</file>